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sldIdLst>
    <p:sldId id="256" r:id="rId2"/>
    <p:sldId id="257" r:id="rId3"/>
    <p:sldId id="258" r:id="rId4"/>
    <p:sldId id="263" r:id="rId5"/>
    <p:sldId id="264" r:id="rId6"/>
    <p:sldId id="260" r:id="rId7"/>
    <p:sldId id="265" r:id="rId8"/>
    <p:sldId id="266" r:id="rId9"/>
    <p:sldId id="267" r:id="rId10"/>
    <p:sldId id="268" r:id="rId11"/>
    <p:sldId id="269" r:id="rId12"/>
    <p:sldId id="270" r:id="rId13"/>
    <p:sldId id="271" r:id="rId14"/>
    <p:sldId id="272" r:id="rId15"/>
    <p:sldId id="273" r:id="rId16"/>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0618E7-F494-4A69-8465-243378404FBE}" v="355" dt="2022-04-02T12:25:13.649"/>
    <p1510:client id="{93066414-A2B6-44A2-8B8C-290510EEE3E3}" v="1224" dt="2022-04-02T22:23:41.164"/>
    <p1510:client id="{94E57CE1-A1DD-4AD4-B40F-471A080FDC36}" v="22" dt="2022-04-02T11:56:47.858"/>
    <p1510:client id="{CF6A0705-67F2-4C1A-874A-31000648AEC9}" v="946" dt="2022-04-02T14:26:49.5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5" autoAdjust="0"/>
    <p:restoredTop sz="94660"/>
  </p:normalViewPr>
  <p:slideViewPr>
    <p:cSldViewPr snapToGrid="0">
      <p:cViewPr varScale="1">
        <p:scale>
          <a:sx n="86" d="100"/>
          <a:sy n="86" d="100"/>
        </p:scale>
        <p:origin x="66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dirty="0"/>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4/4/2022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59057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640984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dirty="0"/>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230461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dirty="0"/>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6254269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0841143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4/4/2022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375407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4/4/2022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3978066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4/4/2022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8266569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4/4/2022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710603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p:cNvSpPr>
            <a:spLocks noGrp="1"/>
          </p:cNvSpPr>
          <p:nvPr>
            <p:ph type="dt" sz="half" idx="10"/>
          </p:nvPr>
        </p:nvSpPr>
        <p:spPr/>
        <p:txBody>
          <a:bodyPr/>
          <a:lstStyle/>
          <a:p>
            <a:fld id="{4509A250-FF31-4206-8172-F9D3106AACB1}" type="datetimeFigureOut">
              <a:rPr lang="en-US" dirty="0"/>
              <a:t>4/4/2022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167559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267237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dirty="0"/>
              <a:t>4/4/2022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642006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dirty="0"/>
              <a:t>4/4/2022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958371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4/4/2022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894217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4/4/2022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88267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4/4/2022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092376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79889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4/4/2022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1462829994"/>
      </p:ext>
    </p:extLst>
  </p:cSld>
  <p:clrMap bg1="dk1" tx1="lt1" bg2="dk2" tx2="lt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4" name="Resim 4">
            <a:extLst>
              <a:ext uri="{FF2B5EF4-FFF2-40B4-BE49-F238E27FC236}">
                <a16:creationId xmlns:a16="http://schemas.microsoft.com/office/drawing/2014/main" id="{6A42D3C3-0FD4-B800-2298-BBCACEF3E710}"/>
              </a:ext>
            </a:extLst>
          </p:cNvPr>
          <p:cNvPicPr>
            <a:picLocks noChangeAspect="1"/>
          </p:cNvPicPr>
          <p:nvPr/>
        </p:nvPicPr>
        <p:blipFill rotWithShape="1">
          <a:blip r:embed="rId3">
            <a:duotone>
              <a:prstClr val="black"/>
              <a:schemeClr val="accent5">
                <a:tint val="45000"/>
                <a:satMod val="400000"/>
              </a:schemeClr>
            </a:duotone>
            <a:alphaModFix amt="25000"/>
          </a:blip>
          <a:srcRect t="12109"/>
          <a:stretch/>
        </p:blipFill>
        <p:spPr>
          <a:xfrm>
            <a:off x="20" y="10"/>
            <a:ext cx="12191980" cy="6857990"/>
          </a:xfrm>
          <a:prstGeom prst="rect">
            <a:avLst/>
          </a:prstGeom>
        </p:spPr>
      </p:pic>
      <p:sp>
        <p:nvSpPr>
          <p:cNvPr id="2" name="Başlık 1"/>
          <p:cNvSpPr>
            <a:spLocks noGrp="1"/>
          </p:cNvSpPr>
          <p:nvPr>
            <p:ph type="ctrTitle"/>
          </p:nvPr>
        </p:nvSpPr>
        <p:spPr/>
        <p:txBody>
          <a:bodyPr>
            <a:normAutofit/>
          </a:bodyPr>
          <a:lstStyle/>
          <a:p>
            <a:r>
              <a:rPr lang="tr-TR" sz="6700" dirty="0"/>
              <a:t>Trigonometrinin Gerçek Hayatta Kullanım Alanları</a:t>
            </a:r>
            <a:endParaRPr lang="tr-TR" dirty="0"/>
          </a:p>
        </p:txBody>
      </p:sp>
      <p:sp>
        <p:nvSpPr>
          <p:cNvPr id="3" name="Alt Başlık 2"/>
          <p:cNvSpPr>
            <a:spLocks noGrp="1"/>
          </p:cNvSpPr>
          <p:nvPr>
            <p:ph type="subTitle" idx="1"/>
          </p:nvPr>
        </p:nvSpPr>
        <p:spPr/>
        <p:txBody>
          <a:bodyPr>
            <a:normAutofit/>
          </a:bodyPr>
          <a:lstStyle/>
          <a:p>
            <a:r>
              <a:rPr lang="tr-TR"/>
              <a:t>MUHAMMED ALİ TALAS - 3038</a:t>
            </a:r>
          </a:p>
        </p:txBody>
      </p:sp>
    </p:spTree>
    <p:extLst>
      <p:ext uri="{BB962C8B-B14F-4D97-AF65-F5344CB8AC3E}">
        <p14:creationId xmlns:p14="http://schemas.microsoft.com/office/powerpoint/2010/main" val="1674425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5" name="Resim 5">
            <a:extLst>
              <a:ext uri="{FF2B5EF4-FFF2-40B4-BE49-F238E27FC236}">
                <a16:creationId xmlns:a16="http://schemas.microsoft.com/office/drawing/2014/main" id="{947A6666-936C-BBC1-6A30-FBA0F191991F}"/>
              </a:ext>
            </a:extLst>
          </p:cNvPr>
          <p:cNvPicPr>
            <a:picLocks noChangeAspect="1"/>
          </p:cNvPicPr>
          <p:nvPr/>
        </p:nvPicPr>
        <p:blipFill rotWithShape="1">
          <a:blip r:embed="rId3"/>
          <a:srcRect l="619" r="4574" b="2"/>
          <a:stretch/>
        </p:blipFill>
        <p:spPr>
          <a:xfrm>
            <a:off x="272721" y="1260894"/>
            <a:ext cx="7184022" cy="5060830"/>
          </a:xfrm>
          <a:prstGeom prst="rect">
            <a:avLst/>
          </a:prstGeom>
          <a:effectLst>
            <a:outerShdw blurRad="50800" dist="38100" dir="5400000" algn="t" rotWithShape="0">
              <a:prstClr val="black">
                <a:alpha val="43000"/>
              </a:prstClr>
            </a:outerShdw>
          </a:effectLst>
        </p:spPr>
      </p:pic>
      <p:sp>
        <p:nvSpPr>
          <p:cNvPr id="3" name="İçerik Yer Tutucusu 2">
            <a:extLst>
              <a:ext uri="{FF2B5EF4-FFF2-40B4-BE49-F238E27FC236}">
                <a16:creationId xmlns:a16="http://schemas.microsoft.com/office/drawing/2014/main" id="{E2C7BB99-C788-B377-D823-F44727341ABD}"/>
              </a:ext>
            </a:extLst>
          </p:cNvPr>
          <p:cNvSpPr>
            <a:spLocks noGrp="1"/>
          </p:cNvSpPr>
          <p:nvPr>
            <p:ph idx="1"/>
          </p:nvPr>
        </p:nvSpPr>
        <p:spPr>
          <a:xfrm>
            <a:off x="7774935" y="1260838"/>
            <a:ext cx="3754987" cy="2947415"/>
          </a:xfrm>
        </p:spPr>
        <p:txBody>
          <a:bodyPr vert="horz" lIns="91440" tIns="45720" rIns="91440" bIns="45720" rtlCol="0" anchor="t">
            <a:noAutofit/>
          </a:bodyPr>
          <a:lstStyle/>
          <a:p>
            <a:pPr marL="0" indent="0">
              <a:buNone/>
            </a:pPr>
            <a:r>
              <a:rPr lang="tr-TR" sz="2100" dirty="0"/>
              <a:t>Ancak saat ilerledikçe güneş de doğudan batıya doğru ilerlemekte ve geliş açısı artmakta.</a:t>
            </a:r>
          </a:p>
          <a:p>
            <a:pPr marL="0" indent="0">
              <a:buNone/>
            </a:pPr>
            <a:r>
              <a:rPr lang="tr-TR" sz="2100" dirty="0"/>
              <a:t>Güneş ışınlarının minimum 35  metre , maksimum 45 metre olması lazım ki ışınlar panelin üzerine düşsün ve enerji üretimi sağlansın</a:t>
            </a:r>
          </a:p>
          <a:p>
            <a:pPr marL="0" indent="0">
              <a:buNone/>
            </a:pPr>
            <a:r>
              <a:rPr lang="tr-TR" sz="2100" dirty="0"/>
              <a:t>Geliş açısı arttıkça panelin üzerine düşen güneş ışınları kuleye doğru gerilemekte ve panel enerji üretimi yapamamakta.</a:t>
            </a:r>
          </a:p>
        </p:txBody>
      </p:sp>
    </p:spTree>
    <p:extLst>
      <p:ext uri="{BB962C8B-B14F-4D97-AF65-F5344CB8AC3E}">
        <p14:creationId xmlns:p14="http://schemas.microsoft.com/office/powerpoint/2010/main" val="37070251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4" name="Resim 4">
            <a:extLst>
              <a:ext uri="{FF2B5EF4-FFF2-40B4-BE49-F238E27FC236}">
                <a16:creationId xmlns:a16="http://schemas.microsoft.com/office/drawing/2014/main" id="{1C869684-C59E-58E1-F593-C4BE99652549}"/>
              </a:ext>
            </a:extLst>
          </p:cNvPr>
          <p:cNvPicPr>
            <a:picLocks noChangeAspect="1"/>
          </p:cNvPicPr>
          <p:nvPr/>
        </p:nvPicPr>
        <p:blipFill rotWithShape="1">
          <a:blip r:embed="rId3"/>
          <a:srcRect l="100" r="5093" b="2"/>
          <a:stretch/>
        </p:blipFill>
        <p:spPr>
          <a:xfrm>
            <a:off x="373362" y="1030856"/>
            <a:ext cx="7083381" cy="4988944"/>
          </a:xfrm>
          <a:prstGeom prst="rect">
            <a:avLst/>
          </a:prstGeom>
          <a:effectLst>
            <a:outerShdw blurRad="50800" dist="38100" dir="5400000" algn="t" rotWithShape="0">
              <a:prstClr val="black">
                <a:alpha val="43000"/>
              </a:prstClr>
            </a:outerShdw>
          </a:effectLst>
        </p:spPr>
      </p:pic>
      <p:sp>
        <p:nvSpPr>
          <p:cNvPr id="3" name="İçerik Yer Tutucusu 2">
            <a:extLst>
              <a:ext uri="{FF2B5EF4-FFF2-40B4-BE49-F238E27FC236}">
                <a16:creationId xmlns:a16="http://schemas.microsoft.com/office/drawing/2014/main" id="{EB482495-62DB-1769-AD87-A6529E2A6DA3}"/>
              </a:ext>
            </a:extLst>
          </p:cNvPr>
          <p:cNvSpPr>
            <a:spLocks noGrp="1"/>
          </p:cNvSpPr>
          <p:nvPr>
            <p:ph idx="1"/>
          </p:nvPr>
        </p:nvSpPr>
        <p:spPr>
          <a:xfrm>
            <a:off x="7774935" y="1534007"/>
            <a:ext cx="3754987" cy="2947415"/>
          </a:xfrm>
        </p:spPr>
        <p:txBody>
          <a:bodyPr vert="horz" lIns="91440" tIns="45720" rIns="91440" bIns="45720" rtlCol="0" anchor="t">
            <a:noAutofit/>
          </a:bodyPr>
          <a:lstStyle/>
          <a:p>
            <a:pPr marL="0" indent="0">
              <a:buClr>
                <a:srgbClr val="8AD0D6"/>
              </a:buClr>
              <a:buNone/>
            </a:pPr>
            <a:r>
              <a:rPr lang="tr-TR" sz="2700" dirty="0">
                <a:ea typeface="+mj-lt"/>
                <a:cs typeface="+mj-lt"/>
              </a:rPr>
              <a:t>Biz ise kuleye yerleştirdiğimiz ayna sayesinde güneşin açısı 90° ye kadar değişse bile güneş ışınlarını panelin üzerine denk getirmekteyiz ve tam zamanlı enerji üretimi sağlamaktayız.</a:t>
            </a:r>
            <a:endParaRPr lang="en-US" sz="2700">
              <a:ea typeface="+mj-lt"/>
              <a:cs typeface="+mj-lt"/>
            </a:endParaRPr>
          </a:p>
          <a:p>
            <a:pPr marL="0" indent="0">
              <a:buNone/>
            </a:pPr>
            <a:endParaRPr lang="tr-TR" sz="2700" dirty="0"/>
          </a:p>
        </p:txBody>
      </p:sp>
    </p:spTree>
    <p:extLst>
      <p:ext uri="{BB962C8B-B14F-4D97-AF65-F5344CB8AC3E}">
        <p14:creationId xmlns:p14="http://schemas.microsoft.com/office/powerpoint/2010/main" val="2865311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5F3FC718-FDE3-4EF7-921E-A5F374EAF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2" name="Freeform 11">
            <a:extLst>
              <a:ext uri="{FF2B5EF4-FFF2-40B4-BE49-F238E27FC236}">
                <a16:creationId xmlns:a16="http://schemas.microsoft.com/office/drawing/2014/main" id="{FAA0F719-3DC8-4F08-AD8F-5A845658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4" name="Freeform: Shape 23">
            <a:extLst>
              <a:ext uri="{FF2B5EF4-FFF2-40B4-BE49-F238E27FC236}">
                <a16:creationId xmlns:a16="http://schemas.microsoft.com/office/drawing/2014/main" id="{7DCB61BE-FA0F-4EFB-BE0E-268BAD8E3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26" name="Rectangle 25">
            <a:extLst>
              <a:ext uri="{FF2B5EF4-FFF2-40B4-BE49-F238E27FC236}">
                <a16:creationId xmlns:a16="http://schemas.microsoft.com/office/drawing/2014/main" id="{A4B31EAA-7423-46F7-9B90-4AB2B09C3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İçerik Yer Tutucusu 2">
            <a:extLst>
              <a:ext uri="{FF2B5EF4-FFF2-40B4-BE49-F238E27FC236}">
                <a16:creationId xmlns:a16="http://schemas.microsoft.com/office/drawing/2014/main" id="{58AF54E7-0CBB-A6B6-D132-12E6DC4E850F}"/>
              </a:ext>
            </a:extLst>
          </p:cNvPr>
          <p:cNvSpPr>
            <a:spLocks noGrp="1"/>
          </p:cNvSpPr>
          <p:nvPr>
            <p:ph idx="1"/>
          </p:nvPr>
        </p:nvSpPr>
        <p:spPr>
          <a:xfrm>
            <a:off x="270043" y="930158"/>
            <a:ext cx="3884434" cy="2947415"/>
          </a:xfrm>
        </p:spPr>
        <p:txBody>
          <a:bodyPr vert="horz" lIns="91440" tIns="45720" rIns="91440" bIns="45720" rtlCol="0" anchor="t">
            <a:noAutofit/>
          </a:bodyPr>
          <a:lstStyle/>
          <a:p>
            <a:pPr marL="0" indent="0">
              <a:buNone/>
            </a:pPr>
            <a:r>
              <a:rPr lang="tr-TR" sz="2400" dirty="0">
                <a:solidFill>
                  <a:srgbClr val="FFFFFF"/>
                </a:solidFill>
              </a:rPr>
              <a:t>Ayna açısını değiştirdiğimizde güneş ışınlarının kuleye olan uzaklığı ile oynadığımızı görebilirsiniz.</a:t>
            </a:r>
          </a:p>
          <a:p>
            <a:pPr marL="0" indent="0">
              <a:buNone/>
            </a:pPr>
            <a:endParaRPr lang="tr-TR" sz="2400" dirty="0">
              <a:solidFill>
                <a:srgbClr val="FFFFFF"/>
              </a:solidFill>
            </a:endParaRPr>
          </a:p>
          <a:p>
            <a:pPr marL="0" indent="0">
              <a:buNone/>
            </a:pPr>
            <a:r>
              <a:rPr lang="tr-TR" sz="2400" dirty="0">
                <a:solidFill>
                  <a:srgbClr val="FFFFFF"/>
                </a:solidFill>
              </a:rPr>
              <a:t>Bu sayede saat kaç olursa olsun güneş açısı 90 derece oluncaya kadar aynanın derecesini değiştirerek güneş ışınlarını panelin üzerine yansıtabiliriz.</a:t>
            </a:r>
          </a:p>
        </p:txBody>
      </p:sp>
      <p:pic>
        <p:nvPicPr>
          <p:cNvPr id="4" name="Resim 4" descr="metin içeren bir resim&#10;&#10;Açıklama otomatik olarak oluşturuldu">
            <a:extLst>
              <a:ext uri="{FF2B5EF4-FFF2-40B4-BE49-F238E27FC236}">
                <a16:creationId xmlns:a16="http://schemas.microsoft.com/office/drawing/2014/main" id="{C6CDAA15-6036-5F0C-48F9-877F771460B9}"/>
              </a:ext>
            </a:extLst>
          </p:cNvPr>
          <p:cNvPicPr>
            <a:picLocks noChangeAspect="1"/>
          </p:cNvPicPr>
          <p:nvPr/>
        </p:nvPicPr>
        <p:blipFill>
          <a:blip r:embed="rId2"/>
          <a:stretch>
            <a:fillRect/>
          </a:stretch>
        </p:blipFill>
        <p:spPr>
          <a:xfrm>
            <a:off x="5524824" y="628290"/>
            <a:ext cx="5859401" cy="5837208"/>
          </a:xfrm>
          <a:prstGeom prst="rect">
            <a:avLst/>
          </a:prstGeom>
          <a:effectLst/>
        </p:spPr>
      </p:pic>
    </p:spTree>
    <p:extLst>
      <p:ext uri="{BB962C8B-B14F-4D97-AF65-F5344CB8AC3E}">
        <p14:creationId xmlns:p14="http://schemas.microsoft.com/office/powerpoint/2010/main" val="1431376907"/>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6" name="Resim 6" descr="metin içeren bir resim&#10;&#10;Açıklama otomatik olarak oluşturuldu">
            <a:extLst>
              <a:ext uri="{FF2B5EF4-FFF2-40B4-BE49-F238E27FC236}">
                <a16:creationId xmlns:a16="http://schemas.microsoft.com/office/drawing/2014/main" id="{90DD35BD-642F-AA92-30DF-1054F1BCAD0A}"/>
              </a:ext>
            </a:extLst>
          </p:cNvPr>
          <p:cNvPicPr>
            <a:picLocks noChangeAspect="1"/>
          </p:cNvPicPr>
          <p:nvPr/>
        </p:nvPicPr>
        <p:blipFill>
          <a:blip r:embed="rId3"/>
          <a:stretch>
            <a:fillRect/>
          </a:stretch>
        </p:blipFill>
        <p:spPr>
          <a:xfrm>
            <a:off x="363744" y="427876"/>
            <a:ext cx="6432069" cy="6055653"/>
          </a:xfrm>
          <a:prstGeom prst="rect">
            <a:avLst/>
          </a:prstGeom>
          <a:effectLst>
            <a:outerShdw blurRad="50800" dist="38100" dir="5400000" algn="t" rotWithShape="0">
              <a:prstClr val="black">
                <a:alpha val="43000"/>
              </a:prstClr>
            </a:outerShdw>
          </a:effectLst>
        </p:spPr>
      </p:pic>
      <p:sp>
        <p:nvSpPr>
          <p:cNvPr id="8" name="Content Placeholder 9">
            <a:extLst>
              <a:ext uri="{FF2B5EF4-FFF2-40B4-BE49-F238E27FC236}">
                <a16:creationId xmlns:a16="http://schemas.microsoft.com/office/drawing/2014/main" id="{4EAC77E6-E056-DFAD-4D6D-4E7690B3CDE1}"/>
              </a:ext>
            </a:extLst>
          </p:cNvPr>
          <p:cNvSpPr>
            <a:spLocks noGrp="1"/>
          </p:cNvSpPr>
          <p:nvPr>
            <p:ph idx="1"/>
          </p:nvPr>
        </p:nvSpPr>
        <p:spPr>
          <a:xfrm>
            <a:off x="7265590" y="1273759"/>
            <a:ext cx="4985470" cy="3910716"/>
          </a:xfrm>
        </p:spPr>
        <p:txBody>
          <a:bodyPr vert="horz" lIns="91440" tIns="45720" rIns="91440" bIns="45720" rtlCol="0" anchor="t">
            <a:normAutofit/>
          </a:bodyPr>
          <a:lstStyle/>
          <a:p>
            <a:pPr marL="0" indent="0">
              <a:buNone/>
            </a:pPr>
            <a:r>
              <a:rPr lang="en-US" sz="2500" dirty="0"/>
              <a:t>Source </a:t>
            </a:r>
            <a:r>
              <a:rPr lang="en-US" sz="2500" dirty="0" err="1"/>
              <a:t>code'den</a:t>
            </a:r>
            <a:r>
              <a:rPr lang="en-US" sz="2500" dirty="0"/>
              <a:t> </a:t>
            </a:r>
            <a:r>
              <a:rPr lang="en-US" sz="2500" dirty="0" err="1"/>
              <a:t>bir</a:t>
            </a:r>
            <a:r>
              <a:rPr lang="en-US" sz="2500" dirty="0"/>
              <a:t> </a:t>
            </a:r>
            <a:r>
              <a:rPr lang="en-US" sz="2500" dirty="0" err="1"/>
              <a:t>kısım</a:t>
            </a:r>
            <a:r>
              <a:rPr lang="en-US" sz="2500" dirty="0"/>
              <a:t>.</a:t>
            </a:r>
            <a:endParaRPr lang="tr-TR" sz="2500" dirty="0"/>
          </a:p>
        </p:txBody>
      </p:sp>
      <p:sp>
        <p:nvSpPr>
          <p:cNvPr id="7" name="Content Placeholder 9">
            <a:extLst>
              <a:ext uri="{FF2B5EF4-FFF2-40B4-BE49-F238E27FC236}">
                <a16:creationId xmlns:a16="http://schemas.microsoft.com/office/drawing/2014/main" id="{37DAB678-F8A9-6E54-1C7F-6BF01A567B0B}"/>
              </a:ext>
            </a:extLst>
          </p:cNvPr>
          <p:cNvSpPr txBox="1">
            <a:spLocks/>
          </p:cNvSpPr>
          <p:nvPr/>
        </p:nvSpPr>
        <p:spPr>
          <a:xfrm>
            <a:off x="7259839" y="2950159"/>
            <a:ext cx="4985470" cy="3910716"/>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sz="2500" dirty="0"/>
              <a:t>C </a:t>
            </a:r>
            <a:r>
              <a:rPr lang="en-US" sz="2500" dirty="0" err="1"/>
              <a:t>programlama</a:t>
            </a:r>
            <a:r>
              <a:rPr lang="en-US" sz="2500" dirty="0"/>
              <a:t> </a:t>
            </a:r>
            <a:r>
              <a:rPr lang="en-US" sz="2500" dirty="0" err="1"/>
              <a:t>dili</a:t>
            </a:r>
            <a:r>
              <a:rPr lang="en-US" sz="2500" dirty="0"/>
              <a:t> </a:t>
            </a:r>
            <a:r>
              <a:rPr lang="en-US" sz="2500" dirty="0" err="1"/>
              <a:t>yazıldı</a:t>
            </a:r>
            <a:r>
              <a:rPr lang="en-US" sz="2500" dirty="0"/>
              <a:t>.</a:t>
            </a:r>
            <a:endParaRPr lang="tr-TR" dirty="0"/>
          </a:p>
        </p:txBody>
      </p:sp>
    </p:spTree>
    <p:extLst>
      <p:ext uri="{BB962C8B-B14F-4D97-AF65-F5344CB8AC3E}">
        <p14:creationId xmlns:p14="http://schemas.microsoft.com/office/powerpoint/2010/main" val="3671681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C9ECDD5C-152A-4CC7-8333-0F367B3A62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41" name="Picture 40">
            <a:extLst>
              <a:ext uri="{FF2B5EF4-FFF2-40B4-BE49-F238E27FC236}">
                <a16:creationId xmlns:a16="http://schemas.microsoft.com/office/drawing/2014/main" id="{7F5C92A3-369B-43F3-BDCE-E560B1B0E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43" name="Oval 42">
            <a:extLst>
              <a:ext uri="{FF2B5EF4-FFF2-40B4-BE49-F238E27FC236}">
                <a16:creationId xmlns:a16="http://schemas.microsoft.com/office/drawing/2014/main" id="{AEBE9F1A-B38D-446E-83AE-14B17CE77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5" name="Picture 44">
            <a:extLst>
              <a:ext uri="{FF2B5EF4-FFF2-40B4-BE49-F238E27FC236}">
                <a16:creationId xmlns:a16="http://schemas.microsoft.com/office/drawing/2014/main" id="{915B5014-A7EC-4BA6-9C83-8840CF81DB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47" name="Picture 46">
            <a:extLst>
              <a:ext uri="{FF2B5EF4-FFF2-40B4-BE49-F238E27FC236}">
                <a16:creationId xmlns:a16="http://schemas.microsoft.com/office/drawing/2014/main" id="{022C43AB-86D7-420D-8AD7-DC0A15FDD0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9" name="Rectangle 48">
            <a:extLst>
              <a:ext uri="{FF2B5EF4-FFF2-40B4-BE49-F238E27FC236}">
                <a16:creationId xmlns:a16="http://schemas.microsoft.com/office/drawing/2014/main" id="{5E3EB826-A471-488F-9E8A-D65528A3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1" name="Rectangle 50">
            <a:extLst>
              <a:ext uri="{FF2B5EF4-FFF2-40B4-BE49-F238E27FC236}">
                <a16:creationId xmlns:a16="http://schemas.microsoft.com/office/drawing/2014/main" id="{D85D5AA8-773B-469A-8802-9645A4DC9B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Resim 7" descr="metin içeren bir resim&#10;&#10;Açıklama otomatik olarak oluşturuldu">
            <a:extLst>
              <a:ext uri="{FF2B5EF4-FFF2-40B4-BE49-F238E27FC236}">
                <a16:creationId xmlns:a16="http://schemas.microsoft.com/office/drawing/2014/main" id="{C42E8404-6990-AEEE-5056-ECB22ACBAC47}"/>
              </a:ext>
            </a:extLst>
          </p:cNvPr>
          <p:cNvPicPr>
            <a:picLocks noGrp="1" noChangeAspect="1"/>
          </p:cNvPicPr>
          <p:nvPr>
            <p:ph idx="1"/>
          </p:nvPr>
        </p:nvPicPr>
        <p:blipFill rotWithShape="1">
          <a:blip r:embed="rId7"/>
          <a:srcRect t="3708" b="20020"/>
          <a:stretch/>
        </p:blipFill>
        <p:spPr>
          <a:xfrm>
            <a:off x="643467" y="763132"/>
            <a:ext cx="9478540" cy="5331735"/>
          </a:xfrm>
          <a:prstGeom prst="rect">
            <a:avLst/>
          </a:prstGeom>
        </p:spPr>
      </p:pic>
      <p:sp>
        <p:nvSpPr>
          <p:cNvPr id="53" name="Rectangle 52">
            <a:extLst>
              <a:ext uri="{FF2B5EF4-FFF2-40B4-BE49-F238E27FC236}">
                <a16:creationId xmlns:a16="http://schemas.microsoft.com/office/drawing/2014/main" id="{C75AF42C-C556-454E-B2D3-2C917CB812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49350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11">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3" name="Picture 13">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5" name="Oval 15">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7" name="Picture 17">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9" name="Picture 19">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1" name="Rectangle 21">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4" name="Rectangle 23">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Resim 7">
            <a:extLst>
              <a:ext uri="{FF2B5EF4-FFF2-40B4-BE49-F238E27FC236}">
                <a16:creationId xmlns:a16="http://schemas.microsoft.com/office/drawing/2014/main" id="{46BB5183-79D0-E61A-8A71-D8211CF5729F}"/>
              </a:ext>
            </a:extLst>
          </p:cNvPr>
          <p:cNvPicPr>
            <a:picLocks noGrp="1" noChangeAspect="1"/>
          </p:cNvPicPr>
          <p:nvPr>
            <p:ph idx="1"/>
          </p:nvPr>
        </p:nvPicPr>
        <p:blipFill rotWithShape="1">
          <a:blip r:embed="rId6">
            <a:alphaModFix amt="40000"/>
          </a:blip>
          <a:srcRect t="12487" b="12513"/>
          <a:stretch/>
        </p:blipFill>
        <p:spPr>
          <a:xfrm>
            <a:off x="20" y="10"/>
            <a:ext cx="12191980" cy="6857990"/>
          </a:xfrm>
          <a:prstGeom prst="rect">
            <a:avLst/>
          </a:prstGeom>
        </p:spPr>
      </p:pic>
      <p:sp>
        <p:nvSpPr>
          <p:cNvPr id="2" name="Başlık 1">
            <a:extLst>
              <a:ext uri="{FF2B5EF4-FFF2-40B4-BE49-F238E27FC236}">
                <a16:creationId xmlns:a16="http://schemas.microsoft.com/office/drawing/2014/main" id="{9FA3AEC9-B028-EC57-6C9E-8960D837D33E}"/>
              </a:ext>
            </a:extLst>
          </p:cNvPr>
          <p:cNvSpPr>
            <a:spLocks noGrp="1"/>
          </p:cNvSpPr>
          <p:nvPr>
            <p:ph type="title"/>
          </p:nvPr>
        </p:nvSpPr>
        <p:spPr>
          <a:xfrm>
            <a:off x="1686918" y="2971800"/>
            <a:ext cx="8825658" cy="3329581"/>
          </a:xfrm>
        </p:spPr>
        <p:txBody>
          <a:bodyPr vert="horz" lIns="91440" tIns="45720" rIns="91440" bIns="45720" rtlCol="0" anchor="b">
            <a:noAutofit/>
          </a:bodyPr>
          <a:lstStyle/>
          <a:p>
            <a:r>
              <a:rPr lang="en-US" sz="3400" dirty="0" err="1">
                <a:solidFill>
                  <a:srgbClr val="FFFFFF"/>
                </a:solidFill>
              </a:rPr>
              <a:t>Yazılımda</a:t>
            </a:r>
            <a:r>
              <a:rPr lang="en-US" sz="3400" dirty="0">
                <a:solidFill>
                  <a:srgbClr val="FFFFFF"/>
                </a:solidFill>
              </a:rPr>
              <a:t> </a:t>
            </a:r>
            <a:r>
              <a:rPr lang="en-US" sz="3400" dirty="0" err="1">
                <a:solidFill>
                  <a:srgbClr val="FFFFFF"/>
                </a:solidFill>
              </a:rPr>
              <a:t>değiştirdiğimiz</a:t>
            </a:r>
            <a:r>
              <a:rPr lang="en-US" sz="3400" dirty="0">
                <a:solidFill>
                  <a:srgbClr val="FFFFFF"/>
                </a:solidFill>
              </a:rPr>
              <a:t> </a:t>
            </a:r>
            <a:r>
              <a:rPr lang="en-US" sz="3400" dirty="0" err="1">
                <a:solidFill>
                  <a:srgbClr val="FFFFFF"/>
                </a:solidFill>
              </a:rPr>
              <a:t>ayna</a:t>
            </a:r>
            <a:r>
              <a:rPr lang="en-US" sz="3400" dirty="0">
                <a:solidFill>
                  <a:srgbClr val="FFFFFF"/>
                </a:solidFill>
              </a:rPr>
              <a:t> </a:t>
            </a:r>
            <a:r>
              <a:rPr lang="en-US" sz="3400" dirty="0" err="1">
                <a:solidFill>
                  <a:srgbClr val="FFFFFF"/>
                </a:solidFill>
              </a:rPr>
              <a:t>açısını</a:t>
            </a:r>
            <a:r>
              <a:rPr lang="en-US" sz="3400" dirty="0">
                <a:solidFill>
                  <a:srgbClr val="FFFFFF"/>
                </a:solidFill>
              </a:rPr>
              <a:t> </a:t>
            </a:r>
            <a:r>
              <a:rPr lang="en-US" sz="3400" dirty="0" err="1">
                <a:solidFill>
                  <a:srgbClr val="FFFFFF"/>
                </a:solidFill>
              </a:rPr>
              <a:t>bir</a:t>
            </a:r>
            <a:r>
              <a:rPr lang="en-US" sz="3400" dirty="0">
                <a:solidFill>
                  <a:srgbClr val="FFFFFF"/>
                </a:solidFill>
              </a:rPr>
              <a:t> servo </a:t>
            </a:r>
            <a:r>
              <a:rPr lang="en-US" sz="3400" dirty="0" err="1">
                <a:solidFill>
                  <a:srgbClr val="FFFFFF"/>
                </a:solidFill>
              </a:rPr>
              <a:t>veya</a:t>
            </a:r>
            <a:r>
              <a:rPr lang="en-US" sz="3400" dirty="0">
                <a:solidFill>
                  <a:srgbClr val="FFFFFF"/>
                </a:solidFill>
              </a:rPr>
              <a:t> step motor </a:t>
            </a:r>
            <a:r>
              <a:rPr lang="en-US" sz="3400" dirty="0" err="1">
                <a:solidFill>
                  <a:srgbClr val="FFFFFF"/>
                </a:solidFill>
              </a:rPr>
              <a:t>ile</a:t>
            </a:r>
            <a:r>
              <a:rPr lang="en-US" sz="3400" dirty="0">
                <a:solidFill>
                  <a:srgbClr val="FFFFFF"/>
                </a:solidFill>
              </a:rPr>
              <a:t> </a:t>
            </a:r>
            <a:r>
              <a:rPr lang="en-US" sz="3400" dirty="0" err="1">
                <a:solidFill>
                  <a:srgbClr val="FFFFFF"/>
                </a:solidFill>
              </a:rPr>
              <a:t>uzaktan</a:t>
            </a:r>
            <a:r>
              <a:rPr lang="en-US" sz="3400" dirty="0">
                <a:solidFill>
                  <a:srgbClr val="FFFFFF"/>
                </a:solidFill>
              </a:rPr>
              <a:t> </a:t>
            </a:r>
            <a:r>
              <a:rPr lang="en-US" sz="3400" dirty="0" err="1">
                <a:solidFill>
                  <a:srgbClr val="FFFFFF"/>
                </a:solidFill>
              </a:rPr>
              <a:t>kontrol</a:t>
            </a:r>
            <a:r>
              <a:rPr lang="en-US" sz="3400" dirty="0">
                <a:solidFill>
                  <a:srgbClr val="FFFFFF"/>
                </a:solidFill>
              </a:rPr>
              <a:t> </a:t>
            </a:r>
            <a:r>
              <a:rPr lang="en-US" sz="3400" dirty="0" err="1">
                <a:solidFill>
                  <a:srgbClr val="FFFFFF"/>
                </a:solidFill>
              </a:rPr>
              <a:t>ile</a:t>
            </a:r>
            <a:r>
              <a:rPr lang="en-US" sz="3400" dirty="0">
                <a:solidFill>
                  <a:srgbClr val="FFFFFF"/>
                </a:solidFill>
              </a:rPr>
              <a:t> </a:t>
            </a:r>
            <a:r>
              <a:rPr lang="en-US" sz="3400" dirty="0" err="1">
                <a:solidFill>
                  <a:srgbClr val="FFFFFF"/>
                </a:solidFill>
              </a:rPr>
              <a:t>değiştirip</a:t>
            </a:r>
            <a:r>
              <a:rPr lang="en-US" sz="3400" dirty="0">
                <a:solidFill>
                  <a:srgbClr val="FFFFFF"/>
                </a:solidFill>
              </a:rPr>
              <a:t> </a:t>
            </a:r>
            <a:r>
              <a:rPr lang="en-US" sz="3400" dirty="0" err="1">
                <a:solidFill>
                  <a:srgbClr val="FFFFFF"/>
                </a:solidFill>
              </a:rPr>
              <a:t>somut</a:t>
            </a:r>
            <a:r>
              <a:rPr lang="en-US" sz="3400" dirty="0">
                <a:solidFill>
                  <a:srgbClr val="FFFFFF"/>
                </a:solidFill>
              </a:rPr>
              <a:t> </a:t>
            </a:r>
            <a:r>
              <a:rPr lang="en-US" sz="3400" dirty="0" err="1">
                <a:solidFill>
                  <a:srgbClr val="FFFFFF"/>
                </a:solidFill>
              </a:rPr>
              <a:t>bir</a:t>
            </a:r>
            <a:r>
              <a:rPr lang="en-US" sz="3400" dirty="0">
                <a:solidFill>
                  <a:srgbClr val="FFFFFF"/>
                </a:solidFill>
              </a:rPr>
              <a:t> </a:t>
            </a:r>
            <a:r>
              <a:rPr lang="en-US" sz="3400" dirty="0" err="1">
                <a:solidFill>
                  <a:srgbClr val="FFFFFF"/>
                </a:solidFill>
              </a:rPr>
              <a:t>proje</a:t>
            </a:r>
            <a:r>
              <a:rPr lang="en-US" sz="3400" dirty="0">
                <a:solidFill>
                  <a:srgbClr val="FFFFFF"/>
                </a:solidFill>
              </a:rPr>
              <a:t> </a:t>
            </a:r>
            <a:r>
              <a:rPr lang="en-US" sz="3400" dirty="0" err="1">
                <a:solidFill>
                  <a:srgbClr val="FFFFFF"/>
                </a:solidFill>
              </a:rPr>
              <a:t>haline</a:t>
            </a:r>
            <a:r>
              <a:rPr lang="en-US" sz="3400" dirty="0">
                <a:solidFill>
                  <a:srgbClr val="FFFFFF"/>
                </a:solidFill>
              </a:rPr>
              <a:t> </a:t>
            </a:r>
            <a:r>
              <a:rPr lang="en-US" sz="3400" dirty="0" err="1">
                <a:solidFill>
                  <a:srgbClr val="FFFFFF"/>
                </a:solidFill>
              </a:rPr>
              <a:t>getirebiliriz</a:t>
            </a:r>
            <a:r>
              <a:rPr lang="en-US" sz="3400" dirty="0">
                <a:solidFill>
                  <a:srgbClr val="FFFFFF"/>
                </a:solidFill>
              </a:rPr>
              <a:t>.</a:t>
            </a:r>
            <a:br>
              <a:rPr lang="en-US" sz="3400" dirty="0"/>
            </a:br>
            <a:br>
              <a:rPr lang="en-US" sz="3400" dirty="0"/>
            </a:br>
            <a:r>
              <a:rPr lang="en-US" sz="3400" dirty="0">
                <a:solidFill>
                  <a:srgbClr val="FFFFFF"/>
                </a:solidFill>
              </a:rPr>
              <a:t>Hatta </a:t>
            </a:r>
            <a:r>
              <a:rPr lang="en-US" sz="3400" dirty="0" err="1">
                <a:solidFill>
                  <a:srgbClr val="FFFFFF"/>
                </a:solidFill>
              </a:rPr>
              <a:t>daha</a:t>
            </a:r>
            <a:r>
              <a:rPr lang="en-US" sz="3400" dirty="0">
                <a:solidFill>
                  <a:srgbClr val="FFFFFF"/>
                </a:solidFill>
              </a:rPr>
              <a:t> da </a:t>
            </a:r>
            <a:r>
              <a:rPr lang="en-US" sz="3400" dirty="0" err="1">
                <a:solidFill>
                  <a:srgbClr val="FFFFFF"/>
                </a:solidFill>
              </a:rPr>
              <a:t>geliştirilip</a:t>
            </a:r>
            <a:r>
              <a:rPr lang="en-US" sz="3400" dirty="0">
                <a:solidFill>
                  <a:srgbClr val="FFFFFF"/>
                </a:solidFill>
              </a:rPr>
              <a:t> </a:t>
            </a:r>
            <a:r>
              <a:rPr lang="en-US" sz="3400" dirty="0" err="1">
                <a:solidFill>
                  <a:srgbClr val="FFFFFF"/>
                </a:solidFill>
              </a:rPr>
              <a:t>aynanın</a:t>
            </a:r>
            <a:r>
              <a:rPr lang="en-US" sz="3400" dirty="0">
                <a:solidFill>
                  <a:srgbClr val="FFFFFF"/>
                </a:solidFill>
              </a:rPr>
              <a:t> </a:t>
            </a:r>
            <a:r>
              <a:rPr lang="en-US" sz="3400" dirty="0" err="1">
                <a:solidFill>
                  <a:srgbClr val="FFFFFF"/>
                </a:solidFill>
              </a:rPr>
              <a:t>kendisini</a:t>
            </a:r>
            <a:r>
              <a:rPr lang="en-US" sz="3400" dirty="0">
                <a:solidFill>
                  <a:srgbClr val="FFFFFF"/>
                </a:solidFill>
              </a:rPr>
              <a:t> </a:t>
            </a:r>
            <a:r>
              <a:rPr lang="en-US" sz="3400" dirty="0" err="1">
                <a:solidFill>
                  <a:srgbClr val="FFFFFF"/>
                </a:solidFill>
              </a:rPr>
              <a:t>güneş</a:t>
            </a:r>
            <a:r>
              <a:rPr lang="en-US" sz="3400" dirty="0">
                <a:solidFill>
                  <a:srgbClr val="FFFFFF"/>
                </a:solidFill>
              </a:rPr>
              <a:t> </a:t>
            </a:r>
            <a:r>
              <a:rPr lang="en-US" sz="3400" dirty="0" err="1">
                <a:solidFill>
                  <a:srgbClr val="FFFFFF"/>
                </a:solidFill>
              </a:rPr>
              <a:t>ışınlarının</a:t>
            </a:r>
            <a:r>
              <a:rPr lang="en-US" sz="3400" dirty="0">
                <a:solidFill>
                  <a:srgbClr val="FFFFFF"/>
                </a:solidFill>
              </a:rPr>
              <a:t> </a:t>
            </a:r>
            <a:r>
              <a:rPr lang="en-US" sz="3400" dirty="0" err="1">
                <a:solidFill>
                  <a:srgbClr val="FFFFFF"/>
                </a:solidFill>
              </a:rPr>
              <a:t>panelin</a:t>
            </a:r>
            <a:r>
              <a:rPr lang="en-US" sz="3400" dirty="0">
                <a:solidFill>
                  <a:srgbClr val="FFFFFF"/>
                </a:solidFill>
              </a:rPr>
              <a:t> </a:t>
            </a:r>
            <a:r>
              <a:rPr lang="en-US" sz="3400" dirty="0" err="1">
                <a:solidFill>
                  <a:srgbClr val="FFFFFF"/>
                </a:solidFill>
              </a:rPr>
              <a:t>üzerine</a:t>
            </a:r>
            <a:r>
              <a:rPr lang="en-US" sz="3400" dirty="0">
                <a:solidFill>
                  <a:srgbClr val="FFFFFF"/>
                </a:solidFill>
              </a:rPr>
              <a:t> </a:t>
            </a:r>
            <a:r>
              <a:rPr lang="en-US" sz="3400" dirty="0" err="1">
                <a:solidFill>
                  <a:srgbClr val="FFFFFF"/>
                </a:solidFill>
              </a:rPr>
              <a:t>düşecek</a:t>
            </a:r>
            <a:r>
              <a:rPr lang="en-US" sz="3400" dirty="0">
                <a:solidFill>
                  <a:srgbClr val="FFFFFF"/>
                </a:solidFill>
              </a:rPr>
              <a:t> </a:t>
            </a:r>
            <a:r>
              <a:rPr lang="en-US" sz="3400" dirty="0" err="1">
                <a:solidFill>
                  <a:srgbClr val="FFFFFF"/>
                </a:solidFill>
              </a:rPr>
              <a:t>şekilde</a:t>
            </a:r>
            <a:r>
              <a:rPr lang="en-US" sz="3400" dirty="0">
                <a:solidFill>
                  <a:srgbClr val="FFFFFF"/>
                </a:solidFill>
              </a:rPr>
              <a:t> </a:t>
            </a:r>
            <a:r>
              <a:rPr lang="en-US" sz="3400" dirty="0" err="1">
                <a:solidFill>
                  <a:srgbClr val="FFFFFF"/>
                </a:solidFill>
              </a:rPr>
              <a:t>otonom</a:t>
            </a:r>
            <a:r>
              <a:rPr lang="en-US" sz="3400" dirty="0">
                <a:solidFill>
                  <a:srgbClr val="FFFFFF"/>
                </a:solidFill>
              </a:rPr>
              <a:t> </a:t>
            </a:r>
            <a:r>
              <a:rPr lang="en-US" sz="3400" dirty="0" err="1">
                <a:solidFill>
                  <a:srgbClr val="FFFFFF"/>
                </a:solidFill>
              </a:rPr>
              <a:t>bir</a:t>
            </a:r>
            <a:r>
              <a:rPr lang="en-US" sz="3400" dirty="0">
                <a:solidFill>
                  <a:srgbClr val="FFFFFF"/>
                </a:solidFill>
              </a:rPr>
              <a:t> </a:t>
            </a:r>
            <a:r>
              <a:rPr lang="en-US" sz="3400" dirty="0" err="1">
                <a:solidFill>
                  <a:srgbClr val="FFFFFF"/>
                </a:solidFill>
              </a:rPr>
              <a:t>şekilde</a:t>
            </a:r>
            <a:r>
              <a:rPr lang="en-US" sz="3400" dirty="0">
                <a:solidFill>
                  <a:srgbClr val="FFFFFF"/>
                </a:solidFill>
              </a:rPr>
              <a:t> </a:t>
            </a:r>
            <a:r>
              <a:rPr lang="en-US" sz="3400" dirty="0" err="1">
                <a:solidFill>
                  <a:srgbClr val="FFFFFF"/>
                </a:solidFill>
              </a:rPr>
              <a:t>ayarlaması</a:t>
            </a:r>
            <a:r>
              <a:rPr lang="en-US" sz="3400" dirty="0">
                <a:solidFill>
                  <a:srgbClr val="FFFFFF"/>
                </a:solidFill>
              </a:rPr>
              <a:t> </a:t>
            </a:r>
            <a:r>
              <a:rPr lang="en-US" sz="3400" dirty="0" err="1">
                <a:solidFill>
                  <a:srgbClr val="FFFFFF"/>
                </a:solidFill>
              </a:rPr>
              <a:t>yapılabilir</a:t>
            </a:r>
            <a:r>
              <a:rPr lang="en-US" sz="3400" dirty="0">
                <a:solidFill>
                  <a:srgbClr val="FFFFFF"/>
                </a:solidFill>
              </a:rPr>
              <a:t>.</a:t>
            </a:r>
          </a:p>
        </p:txBody>
      </p:sp>
    </p:spTree>
    <p:extLst>
      <p:ext uri="{BB962C8B-B14F-4D97-AF65-F5344CB8AC3E}">
        <p14:creationId xmlns:p14="http://schemas.microsoft.com/office/powerpoint/2010/main" val="801546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38401B-0384-EC68-1E5E-E7ACC9A2AFB6}"/>
              </a:ext>
            </a:extLst>
          </p:cNvPr>
          <p:cNvPicPr>
            <a:picLocks noChangeAspect="1"/>
          </p:cNvPicPr>
          <p:nvPr/>
        </p:nvPicPr>
        <p:blipFill rotWithShape="1">
          <a:blip r:embed="rId3"/>
          <a:srcRect/>
          <a:stretch/>
        </p:blipFill>
        <p:spPr>
          <a:xfrm>
            <a:off x="20" y="10"/>
            <a:ext cx="12191980" cy="6857990"/>
          </a:xfrm>
          <a:prstGeom prst="rect">
            <a:avLst/>
          </a:prstGeom>
        </p:spPr>
      </p:pic>
      <p:sp>
        <p:nvSpPr>
          <p:cNvPr id="15" name="Rectangle 17">
            <a:extLst>
              <a:ext uri="{FF2B5EF4-FFF2-40B4-BE49-F238E27FC236}">
                <a16:creationId xmlns:a16="http://schemas.microsoft.com/office/drawing/2014/main" id="{8D489E29-742E-4D34-AB08-CE3217805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053153" y="1320127"/>
            <a:ext cx="4812846" cy="4195481"/>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A7081B86-2552-54CC-5A70-0C49FA89F06A}"/>
              </a:ext>
            </a:extLst>
          </p:cNvPr>
          <p:cNvSpPr>
            <a:spLocks noGrp="1"/>
          </p:cNvSpPr>
          <p:nvPr>
            <p:ph type="title"/>
          </p:nvPr>
        </p:nvSpPr>
        <p:spPr>
          <a:xfrm>
            <a:off x="6374887" y="1641860"/>
            <a:ext cx="4204298" cy="1034728"/>
          </a:xfrm>
        </p:spPr>
        <p:txBody>
          <a:bodyPr>
            <a:normAutofit/>
          </a:bodyPr>
          <a:lstStyle/>
          <a:p>
            <a:r>
              <a:rPr lang="tr-TR" sz="2800">
                <a:latin typeface="Calibri"/>
                <a:ea typeface="Calibri"/>
                <a:cs typeface="Calibri"/>
              </a:rPr>
              <a:t>TRİGONOMETRİ NEDİR ?</a:t>
            </a:r>
          </a:p>
        </p:txBody>
      </p:sp>
      <p:sp>
        <p:nvSpPr>
          <p:cNvPr id="3" name="İçerik Yer Tutucusu 2">
            <a:extLst>
              <a:ext uri="{FF2B5EF4-FFF2-40B4-BE49-F238E27FC236}">
                <a16:creationId xmlns:a16="http://schemas.microsoft.com/office/drawing/2014/main" id="{FA520A39-F152-22BD-87CF-9D364E1A2EA8}"/>
              </a:ext>
            </a:extLst>
          </p:cNvPr>
          <p:cNvSpPr>
            <a:spLocks noGrp="1"/>
          </p:cNvSpPr>
          <p:nvPr>
            <p:ph idx="1"/>
          </p:nvPr>
        </p:nvSpPr>
        <p:spPr>
          <a:xfrm>
            <a:off x="6374886" y="2809812"/>
            <a:ext cx="4169380" cy="2384064"/>
          </a:xfrm>
        </p:spPr>
        <p:txBody>
          <a:bodyPr vert="horz" lIns="91440" tIns="45720" rIns="91440" bIns="45720" rtlCol="0">
            <a:normAutofit/>
          </a:bodyPr>
          <a:lstStyle/>
          <a:p>
            <a:pPr marL="0" indent="0">
              <a:buNone/>
            </a:pPr>
            <a:r>
              <a:rPr lang="tr-TR" sz="1800">
                <a:ea typeface="+mj-lt"/>
                <a:cs typeface="+mj-lt"/>
              </a:rPr>
              <a:t>Trigonometri üçgenlerin açıları ile kenarları arasındaki bağıntıları konu edinen matematik dalı. </a:t>
            </a:r>
            <a:r>
              <a:rPr lang="tr-TR" sz="1800" b="1">
                <a:ea typeface="+mj-lt"/>
                <a:cs typeface="+mj-lt"/>
              </a:rPr>
              <a:t>Trigonometri</a:t>
            </a:r>
            <a:r>
              <a:rPr lang="tr-TR" sz="1800">
                <a:ea typeface="+mj-lt"/>
                <a:cs typeface="+mj-lt"/>
              </a:rPr>
              <a:t>, sinüs ve kosinüs gibi </a:t>
            </a:r>
            <a:r>
              <a:rPr lang="tr-TR" sz="1800" b="1">
                <a:ea typeface="+mj-lt"/>
                <a:cs typeface="+mj-lt"/>
              </a:rPr>
              <a:t>trigonometrik</a:t>
            </a:r>
            <a:r>
              <a:rPr lang="tr-TR" sz="1800">
                <a:ea typeface="+mj-lt"/>
                <a:cs typeface="+mj-lt"/>
              </a:rPr>
              <a:t> işlevlerin (fonksiyon) üzerine kurulmuştur ve günümüzde fizik ve mühendislik alanlarında sıkça kullanılmaktadır.</a:t>
            </a:r>
          </a:p>
        </p:txBody>
      </p:sp>
    </p:spTree>
    <p:extLst>
      <p:ext uri="{BB962C8B-B14F-4D97-AF65-F5344CB8AC3E}">
        <p14:creationId xmlns:p14="http://schemas.microsoft.com/office/powerpoint/2010/main" val="3982048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84C83B1-7E46-DCCF-1E12-98E290DE6F5F}"/>
              </a:ext>
            </a:extLst>
          </p:cNvPr>
          <p:cNvSpPr>
            <a:spLocks noGrp="1"/>
          </p:cNvSpPr>
          <p:nvPr>
            <p:ph type="title"/>
          </p:nvPr>
        </p:nvSpPr>
        <p:spPr>
          <a:xfrm>
            <a:off x="6162" y="2609203"/>
            <a:ext cx="3752917" cy="4470821"/>
          </a:xfrm>
        </p:spPr>
        <p:txBody>
          <a:bodyPr>
            <a:normAutofit/>
          </a:bodyPr>
          <a:lstStyle/>
          <a:p>
            <a:pPr algn="r"/>
            <a:r>
              <a:rPr lang="tr-TR" dirty="0">
                <a:solidFill>
                  <a:schemeClr val="tx1"/>
                </a:solidFill>
              </a:rPr>
              <a:t>Kullanım</a:t>
            </a:r>
            <a:br>
              <a:rPr lang="tr-TR" dirty="0">
                <a:solidFill>
                  <a:schemeClr val="tx1"/>
                </a:solidFill>
              </a:rPr>
            </a:br>
            <a:r>
              <a:rPr lang="tr-TR" dirty="0">
                <a:solidFill>
                  <a:schemeClr val="tx1"/>
                </a:solidFill>
              </a:rPr>
              <a:t>alanları</a:t>
            </a:r>
          </a:p>
        </p:txBody>
      </p:sp>
      <p:sp>
        <p:nvSpPr>
          <p:cNvPr id="3" name="İçerik Yer Tutucusu 2">
            <a:extLst>
              <a:ext uri="{FF2B5EF4-FFF2-40B4-BE49-F238E27FC236}">
                <a16:creationId xmlns:a16="http://schemas.microsoft.com/office/drawing/2014/main" id="{0091CBB6-4661-3D41-2F0B-F92FAFE49DB1}"/>
              </a:ext>
            </a:extLst>
          </p:cNvPr>
          <p:cNvSpPr>
            <a:spLocks noGrp="1"/>
          </p:cNvSpPr>
          <p:nvPr>
            <p:ph idx="1"/>
          </p:nvPr>
        </p:nvSpPr>
        <p:spPr>
          <a:xfrm>
            <a:off x="4629015" y="1444637"/>
            <a:ext cx="7261471" cy="5204066"/>
          </a:xfrm>
        </p:spPr>
        <p:txBody>
          <a:bodyPr vert="horz" lIns="91440" tIns="45720" rIns="91440" bIns="45720" rtlCol="0" anchor="t">
            <a:normAutofit/>
          </a:bodyPr>
          <a:lstStyle/>
          <a:p>
            <a:r>
              <a:rPr lang="tr-TR" sz="3000" dirty="0"/>
              <a:t>İnşaat (Kablo-demir-çatı uzunluğu)</a:t>
            </a:r>
          </a:p>
          <a:p>
            <a:pPr>
              <a:buClr>
                <a:srgbClr val="8AD0D6"/>
              </a:buClr>
            </a:pPr>
            <a:r>
              <a:rPr lang="tr-TR" sz="3000" dirty="0"/>
              <a:t>Elektrik-elektronik (AC Akım grafiği)</a:t>
            </a:r>
          </a:p>
          <a:p>
            <a:pPr>
              <a:buClr>
                <a:srgbClr val="8AD0D6"/>
              </a:buClr>
            </a:pPr>
            <a:r>
              <a:rPr lang="tr-TR" sz="3000" dirty="0"/>
              <a:t>Astronomi (Gezegenlerin konumu)</a:t>
            </a:r>
          </a:p>
          <a:p>
            <a:pPr>
              <a:buClr>
                <a:srgbClr val="8AD0D6"/>
              </a:buClr>
            </a:pPr>
            <a:r>
              <a:rPr lang="tr-TR" sz="3000" dirty="0"/>
              <a:t>Ekonomi (Hisselerin teknik analizi)</a:t>
            </a:r>
          </a:p>
          <a:p>
            <a:pPr>
              <a:buClr>
                <a:srgbClr val="8AD0D6"/>
              </a:buClr>
            </a:pPr>
            <a:r>
              <a:rPr lang="tr-TR" sz="3000" dirty="0"/>
              <a:t>Veri Bilimi (İstatistik)</a:t>
            </a:r>
          </a:p>
          <a:p>
            <a:pPr>
              <a:buClr>
                <a:srgbClr val="8AD0D6"/>
              </a:buClr>
            </a:pPr>
            <a:r>
              <a:rPr lang="tr-TR" sz="3000" dirty="0">
                <a:ea typeface="+mj-lt"/>
                <a:cs typeface="+mj-lt"/>
              </a:rPr>
              <a:t>Müzik Kuramı (Ses dalgaları)</a:t>
            </a:r>
          </a:p>
          <a:p>
            <a:pPr>
              <a:buClr>
                <a:srgbClr val="8AD0D6"/>
              </a:buClr>
            </a:pPr>
            <a:endParaRPr lang="tr-TR" sz="3000" dirty="0"/>
          </a:p>
        </p:txBody>
      </p:sp>
      <p:sp>
        <p:nvSpPr>
          <p:cNvPr id="4" name="Başlık 1">
            <a:extLst>
              <a:ext uri="{FF2B5EF4-FFF2-40B4-BE49-F238E27FC236}">
                <a16:creationId xmlns:a16="http://schemas.microsoft.com/office/drawing/2014/main" id="{A88F2F45-6C8A-203C-1015-3B8800749F43}"/>
              </a:ext>
            </a:extLst>
          </p:cNvPr>
          <p:cNvSpPr txBox="1">
            <a:spLocks/>
          </p:cNvSpPr>
          <p:nvPr/>
        </p:nvSpPr>
        <p:spPr>
          <a:xfrm>
            <a:off x="4629920" y="5522057"/>
            <a:ext cx="13256350" cy="4470821"/>
          </a:xfrm>
          <a:prstGeom prst="rect">
            <a:avLst/>
          </a:prstGeom>
        </p:spPr>
        <p:txBody>
          <a:bodyPr vert="horz" lIns="91440" tIns="45720" rIns="91440" bIns="45720" rtlCol="0" anchor="t">
            <a:norm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tr-TR" sz="2300" dirty="0">
                <a:solidFill>
                  <a:schemeClr val="tx1"/>
                </a:solidFill>
              </a:rPr>
              <a:t>Bu alanlar dışında </a:t>
            </a:r>
            <a:endParaRPr lang="tr-TR"/>
          </a:p>
          <a:p>
            <a:r>
              <a:rPr lang="tr-TR" sz="2300" dirty="0">
                <a:solidFill>
                  <a:schemeClr val="tx1"/>
                </a:solidFill>
              </a:rPr>
              <a:t>mühendisliğin olduğu her alanda kullanılabilir .</a:t>
            </a:r>
            <a:endParaRPr lang="tr-TR" dirty="0"/>
          </a:p>
        </p:txBody>
      </p:sp>
    </p:spTree>
    <p:extLst>
      <p:ext uri="{BB962C8B-B14F-4D97-AF65-F5344CB8AC3E}">
        <p14:creationId xmlns:p14="http://schemas.microsoft.com/office/powerpoint/2010/main" val="4010906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25">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8" name="Picture 27">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0" name="Oval 29">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2" name="Picture 31">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4" name="Picture 33">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6" name="Rectangle 35">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38" name="Rectangle 37">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sim 4" descr="güneş pili, gök, açık hava, açık hava nesnesi içeren bir resim&#10;&#10;Açıklama otomatik olarak oluşturuldu">
            <a:extLst>
              <a:ext uri="{FF2B5EF4-FFF2-40B4-BE49-F238E27FC236}">
                <a16:creationId xmlns:a16="http://schemas.microsoft.com/office/drawing/2014/main" id="{92E25D6E-1EDF-E939-D17A-41ED131441E1}"/>
              </a:ext>
            </a:extLst>
          </p:cNvPr>
          <p:cNvPicPr>
            <a:picLocks noChangeAspect="1"/>
          </p:cNvPicPr>
          <p:nvPr/>
        </p:nvPicPr>
        <p:blipFill rotWithShape="1">
          <a:blip r:embed="rId6">
            <a:alphaModFix amt="40000"/>
          </a:blip>
          <a:srcRect/>
          <a:stretch/>
        </p:blipFill>
        <p:spPr>
          <a:xfrm>
            <a:off x="20" y="-1"/>
            <a:ext cx="12191980" cy="6858000"/>
          </a:xfrm>
          <a:prstGeom prst="rect">
            <a:avLst/>
          </a:prstGeom>
        </p:spPr>
      </p:pic>
      <p:sp>
        <p:nvSpPr>
          <p:cNvPr id="2" name="Başlık 1">
            <a:extLst>
              <a:ext uri="{FF2B5EF4-FFF2-40B4-BE49-F238E27FC236}">
                <a16:creationId xmlns:a16="http://schemas.microsoft.com/office/drawing/2014/main" id="{0DC19DAE-CE93-B11F-BD19-6334F180FAEA}"/>
              </a:ext>
            </a:extLst>
          </p:cNvPr>
          <p:cNvSpPr>
            <a:spLocks noGrp="1"/>
          </p:cNvSpPr>
          <p:nvPr>
            <p:ph type="title"/>
          </p:nvPr>
        </p:nvSpPr>
        <p:spPr>
          <a:xfrm>
            <a:off x="1682151" y="3249283"/>
            <a:ext cx="8825658" cy="3329581"/>
          </a:xfrm>
        </p:spPr>
        <p:txBody>
          <a:bodyPr vert="horz" lIns="91440" tIns="45720" rIns="91440" bIns="45720" rtlCol="0" anchor="b">
            <a:normAutofit/>
          </a:bodyPr>
          <a:lstStyle/>
          <a:p>
            <a:pPr>
              <a:lnSpc>
                <a:spcPct val="90000"/>
              </a:lnSpc>
            </a:pPr>
            <a:r>
              <a:rPr lang="en-US" sz="6100">
                <a:solidFill>
                  <a:schemeClr val="tx1"/>
                </a:solidFill>
              </a:rPr>
              <a:t>Trigonometri ile güneş panellerinin %100 verimle kullanılması</a:t>
            </a:r>
          </a:p>
          <a:p>
            <a:pPr>
              <a:lnSpc>
                <a:spcPct val="90000"/>
              </a:lnSpc>
            </a:pPr>
            <a:endParaRPr lang="en-US" sz="6100">
              <a:solidFill>
                <a:schemeClr val="tx1"/>
              </a:solidFill>
            </a:endParaRPr>
          </a:p>
          <a:p>
            <a:pPr>
              <a:lnSpc>
                <a:spcPct val="90000"/>
              </a:lnSpc>
            </a:pPr>
            <a:endParaRPr lang="en-US" sz="6100">
              <a:solidFill>
                <a:schemeClr val="tx1"/>
              </a:solidFill>
            </a:endParaRPr>
          </a:p>
        </p:txBody>
      </p:sp>
    </p:spTree>
    <p:extLst>
      <p:ext uri="{BB962C8B-B14F-4D97-AF65-F5344CB8AC3E}">
        <p14:creationId xmlns:p14="http://schemas.microsoft.com/office/powerpoint/2010/main" val="2831982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4" name="Resim 4">
            <a:extLst>
              <a:ext uri="{FF2B5EF4-FFF2-40B4-BE49-F238E27FC236}">
                <a16:creationId xmlns:a16="http://schemas.microsoft.com/office/drawing/2014/main" id="{8111194D-8999-9EAF-A6D2-35CF94540D1B}"/>
              </a:ext>
            </a:extLst>
          </p:cNvPr>
          <p:cNvPicPr>
            <a:picLocks noChangeAspect="1"/>
          </p:cNvPicPr>
          <p:nvPr/>
        </p:nvPicPr>
        <p:blipFill rotWithShape="1">
          <a:blip r:embed="rId3"/>
          <a:srcRect l="6532" r="32373" b="1"/>
          <a:stretch/>
        </p:blipFill>
        <p:spPr>
          <a:xfrm>
            <a:off x="4619544" y="609601"/>
            <a:ext cx="6924756" cy="5638797"/>
          </a:xfrm>
          <a:prstGeom prst="rect">
            <a:avLst/>
          </a:prstGeom>
          <a:effectLst>
            <a:outerShdw blurRad="50800" dist="38100" dir="5400000" algn="t" rotWithShape="0">
              <a:prstClr val="black">
                <a:alpha val="43000"/>
              </a:prstClr>
            </a:outerShdw>
          </a:effectLst>
        </p:spPr>
      </p:pic>
      <p:sp>
        <p:nvSpPr>
          <p:cNvPr id="9" name="Rectangle 8">
            <a:extLst>
              <a:ext uri="{FF2B5EF4-FFF2-40B4-BE49-F238E27FC236}">
                <a16:creationId xmlns:a16="http://schemas.microsoft.com/office/drawing/2014/main" id="{A93A089E-0A16-452C-B341-0F769780D2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İçerik Yer Tutucusu 2">
            <a:extLst>
              <a:ext uri="{FF2B5EF4-FFF2-40B4-BE49-F238E27FC236}">
                <a16:creationId xmlns:a16="http://schemas.microsoft.com/office/drawing/2014/main" id="{C94AA541-6271-7236-CEA0-EC8554089808}"/>
              </a:ext>
            </a:extLst>
          </p:cNvPr>
          <p:cNvSpPr>
            <a:spLocks noGrp="1"/>
          </p:cNvSpPr>
          <p:nvPr>
            <p:ph idx="1"/>
          </p:nvPr>
        </p:nvSpPr>
        <p:spPr>
          <a:xfrm>
            <a:off x="244415" y="1150189"/>
            <a:ext cx="4014254" cy="3809998"/>
          </a:xfrm>
        </p:spPr>
        <p:txBody>
          <a:bodyPr vert="horz" lIns="91440" tIns="45720" rIns="91440" bIns="45720" rtlCol="0" anchor="t">
            <a:noAutofit/>
          </a:bodyPr>
          <a:lstStyle/>
          <a:p>
            <a:pPr marL="0" indent="0">
              <a:buNone/>
            </a:pPr>
            <a:r>
              <a:rPr lang="tr-TR" sz="3200" dirty="0">
                <a:ea typeface="+mj-lt"/>
                <a:cs typeface="+mj-lt"/>
              </a:rPr>
              <a:t>Öncelikle güneş panelleri güneş enerjisini alabilmesi için belirli bir eğim ile yerleştirilir</a:t>
            </a:r>
          </a:p>
          <a:p>
            <a:pPr marL="0" indent="0">
              <a:buNone/>
            </a:pPr>
            <a:r>
              <a:rPr lang="tr-TR" sz="3200" dirty="0"/>
              <a:t>Ayrıca güneş ışınlarının güneş panelinin üzerine düşmesi gerekir.</a:t>
            </a:r>
          </a:p>
        </p:txBody>
      </p:sp>
    </p:spTree>
    <p:extLst>
      <p:ext uri="{BB962C8B-B14F-4D97-AF65-F5344CB8AC3E}">
        <p14:creationId xmlns:p14="http://schemas.microsoft.com/office/powerpoint/2010/main" val="4247338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Başlık 1"/>
          <p:cNvSpPr>
            <a:spLocks noGrp="1"/>
          </p:cNvSpPr>
          <p:nvPr>
            <p:ph type="ctrTitle"/>
          </p:nvPr>
        </p:nvSpPr>
        <p:spPr>
          <a:xfrm>
            <a:off x="1653396" y="2918604"/>
            <a:ext cx="8883563" cy="3329581"/>
          </a:xfrm>
        </p:spPr>
        <p:txBody>
          <a:bodyPr>
            <a:normAutofit/>
          </a:bodyPr>
          <a:lstStyle/>
          <a:p>
            <a:pPr>
              <a:lnSpc>
                <a:spcPct val="90000"/>
              </a:lnSpc>
            </a:pPr>
            <a:r>
              <a:rPr lang="tr-TR" sz="3000" dirty="0"/>
              <a:t>Güneşin konumu gün içerisinde sürekli değiştiği için güneş ışınları güneş panelinin üzerine günün belirli saatlerinde düşmektedir.</a:t>
            </a:r>
            <a:br>
              <a:rPr lang="tr-TR" sz="3000" dirty="0"/>
            </a:br>
            <a:r>
              <a:rPr lang="tr-TR" sz="3000" dirty="0"/>
              <a:t> </a:t>
            </a:r>
            <a:br>
              <a:rPr lang="tr-TR" sz="3000" dirty="0"/>
            </a:br>
            <a:r>
              <a:rPr lang="tr-TR" sz="3000" dirty="0"/>
              <a:t>Biz ise yerleştireceğimiz yüksek bir direk ve üzerindeki bir ayna sayesinde güneş ışınlarını panelin üzerine düşecek şekilde ayarlayacağız.</a:t>
            </a:r>
          </a:p>
        </p:txBody>
      </p:sp>
      <p:pic>
        <p:nvPicPr>
          <p:cNvPr id="4" name="Resim 4">
            <a:extLst>
              <a:ext uri="{FF2B5EF4-FFF2-40B4-BE49-F238E27FC236}">
                <a16:creationId xmlns:a16="http://schemas.microsoft.com/office/drawing/2014/main" id="{6BECAD55-5558-A916-84BF-4ECBF9724D26}"/>
              </a:ext>
            </a:extLst>
          </p:cNvPr>
          <p:cNvPicPr>
            <a:picLocks noChangeAspect="1"/>
          </p:cNvPicPr>
          <p:nvPr/>
        </p:nvPicPr>
        <p:blipFill>
          <a:blip r:embed="rId3"/>
          <a:stretch>
            <a:fillRect/>
          </a:stretch>
        </p:blipFill>
        <p:spPr>
          <a:xfrm>
            <a:off x="3371491" y="43132"/>
            <a:ext cx="5450557" cy="3038684"/>
          </a:xfrm>
          <a:prstGeom prst="rect">
            <a:avLst/>
          </a:prstGeom>
        </p:spPr>
      </p:pic>
    </p:spTree>
    <p:extLst>
      <p:ext uri="{BB962C8B-B14F-4D97-AF65-F5344CB8AC3E}">
        <p14:creationId xmlns:p14="http://schemas.microsoft.com/office/powerpoint/2010/main" val="2857447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4">
            <a:extLst>
              <a:ext uri="{FF2B5EF4-FFF2-40B4-BE49-F238E27FC236}">
                <a16:creationId xmlns:a16="http://schemas.microsoft.com/office/drawing/2014/main" id="{5F3FC718-FDE3-4EF7-921E-A5F374EAF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48" name="Freeform 11">
            <a:extLst>
              <a:ext uri="{FF2B5EF4-FFF2-40B4-BE49-F238E27FC236}">
                <a16:creationId xmlns:a16="http://schemas.microsoft.com/office/drawing/2014/main" id="{FAA0F719-3DC8-4F08-AD8F-5A845658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50" name="Freeform: Shape 48">
            <a:extLst>
              <a:ext uri="{FF2B5EF4-FFF2-40B4-BE49-F238E27FC236}">
                <a16:creationId xmlns:a16="http://schemas.microsoft.com/office/drawing/2014/main" id="{7DCB61BE-FA0F-4EFB-BE0E-268BAD8E3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52" name="Rectangle 50">
            <a:extLst>
              <a:ext uri="{FF2B5EF4-FFF2-40B4-BE49-F238E27FC236}">
                <a16:creationId xmlns:a16="http://schemas.microsoft.com/office/drawing/2014/main" id="{A4B31EAA-7423-46F7-9B90-4AB2B09C3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3" name="Content Placeholder 41">
            <a:extLst>
              <a:ext uri="{FF2B5EF4-FFF2-40B4-BE49-F238E27FC236}">
                <a16:creationId xmlns:a16="http://schemas.microsoft.com/office/drawing/2014/main" id="{02DA4CC2-3903-E73B-A8A5-8451ACDFCF7A}"/>
              </a:ext>
            </a:extLst>
          </p:cNvPr>
          <p:cNvSpPr>
            <a:spLocks noGrp="1"/>
          </p:cNvSpPr>
          <p:nvPr>
            <p:ph idx="1"/>
          </p:nvPr>
        </p:nvSpPr>
        <p:spPr>
          <a:xfrm>
            <a:off x="183780" y="2123479"/>
            <a:ext cx="4315754" cy="2947415"/>
          </a:xfrm>
        </p:spPr>
        <p:txBody>
          <a:bodyPr vert="horz" lIns="91440" tIns="45720" rIns="91440" bIns="45720" rtlCol="0" anchor="t">
            <a:noAutofit/>
          </a:bodyPr>
          <a:lstStyle/>
          <a:p>
            <a:pPr marL="0" indent="0">
              <a:buNone/>
            </a:pPr>
            <a:r>
              <a:rPr lang="tr-TR" sz="4000" dirty="0">
                <a:solidFill>
                  <a:schemeClr val="bg1"/>
                </a:solidFill>
              </a:rPr>
              <a:t>Öncelikle güneş açısı ile y kenarının uzunluğunu bulacağız.</a:t>
            </a:r>
          </a:p>
        </p:txBody>
      </p:sp>
      <p:pic>
        <p:nvPicPr>
          <p:cNvPr id="7" name="Resim 7">
            <a:extLst>
              <a:ext uri="{FF2B5EF4-FFF2-40B4-BE49-F238E27FC236}">
                <a16:creationId xmlns:a16="http://schemas.microsoft.com/office/drawing/2014/main" id="{8BB667DB-538A-4FE1-A401-78F36E760489}"/>
              </a:ext>
            </a:extLst>
          </p:cNvPr>
          <p:cNvPicPr>
            <a:picLocks noChangeAspect="1"/>
          </p:cNvPicPr>
          <p:nvPr/>
        </p:nvPicPr>
        <p:blipFill>
          <a:blip r:embed="rId2"/>
          <a:stretch>
            <a:fillRect/>
          </a:stretch>
        </p:blipFill>
        <p:spPr>
          <a:xfrm>
            <a:off x="4502113" y="904453"/>
            <a:ext cx="7602902" cy="5054844"/>
          </a:xfrm>
          <a:prstGeom prst="rect">
            <a:avLst/>
          </a:prstGeom>
          <a:effectLst/>
        </p:spPr>
      </p:pic>
    </p:spTree>
    <p:extLst>
      <p:ext uri="{BB962C8B-B14F-4D97-AF65-F5344CB8AC3E}">
        <p14:creationId xmlns:p14="http://schemas.microsoft.com/office/powerpoint/2010/main" val="911445524"/>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1" name="Rectangle 20">
            <a:extLst>
              <a:ext uri="{FF2B5EF4-FFF2-40B4-BE49-F238E27FC236}">
                <a16:creationId xmlns:a16="http://schemas.microsoft.com/office/drawing/2014/main" id="{D27CF008-4B18-436D-B2D5-C1346C124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E22DAD8-5F67-4B73-ADA9-06EF381F7A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5"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20000"/>
            </a:schemeClr>
          </a:solidFill>
          <a:ln>
            <a:noFill/>
          </a:ln>
        </p:spPr>
        <p:txBody>
          <a:bodyPr rtlCol="0" anchor="ctr"/>
          <a:lstStyle/>
          <a:p>
            <a:pPr algn="ctr"/>
            <a:endParaRPr lang="en-US">
              <a:solidFill>
                <a:schemeClr val="tx1"/>
              </a:solidFill>
            </a:endParaRPr>
          </a:p>
        </p:txBody>
      </p:sp>
      <p:pic>
        <p:nvPicPr>
          <p:cNvPr id="4" name="Resim 4">
            <a:extLst>
              <a:ext uri="{FF2B5EF4-FFF2-40B4-BE49-F238E27FC236}">
                <a16:creationId xmlns:a16="http://schemas.microsoft.com/office/drawing/2014/main" id="{ADD46CAF-A694-D857-88C9-65744379AC67}"/>
              </a:ext>
            </a:extLst>
          </p:cNvPr>
          <p:cNvPicPr>
            <a:picLocks noGrp="1" noChangeAspect="1"/>
          </p:cNvPicPr>
          <p:nvPr>
            <p:ph idx="1"/>
          </p:nvPr>
        </p:nvPicPr>
        <p:blipFill>
          <a:blip r:embed="rId6"/>
          <a:stretch>
            <a:fillRect/>
          </a:stretch>
        </p:blipFill>
        <p:spPr>
          <a:xfrm>
            <a:off x="290401" y="271056"/>
            <a:ext cx="11134882" cy="3689623"/>
          </a:xfrm>
          <a:prstGeom prst="rect">
            <a:avLst/>
          </a:prstGeom>
          <a:effectLst/>
        </p:spPr>
      </p:pic>
      <p:sp>
        <p:nvSpPr>
          <p:cNvPr id="27" name="Freeform: Shape 26">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A16FB7C-CF63-59AF-CEFA-6F9FFFF3D613}"/>
              </a:ext>
            </a:extLst>
          </p:cNvPr>
          <p:cNvSpPr>
            <a:spLocks noGrp="1"/>
          </p:cNvSpPr>
          <p:nvPr>
            <p:ph type="title"/>
          </p:nvPr>
        </p:nvSpPr>
        <p:spPr>
          <a:xfrm>
            <a:off x="234350" y="5616346"/>
            <a:ext cx="11722897" cy="868026"/>
          </a:xfrm>
        </p:spPr>
        <p:txBody>
          <a:bodyPr vert="horz" lIns="91440" tIns="45720" rIns="91440" bIns="45720" rtlCol="0" anchor="b">
            <a:noAutofit/>
          </a:bodyPr>
          <a:lstStyle/>
          <a:p>
            <a:pPr>
              <a:lnSpc>
                <a:spcPct val="90000"/>
              </a:lnSpc>
            </a:pPr>
            <a:r>
              <a:rPr lang="en-US" sz="3800" dirty="0">
                <a:solidFill>
                  <a:srgbClr val="EBEBEB"/>
                </a:solidFill>
              </a:rPr>
              <a:t>30° </a:t>
            </a:r>
            <a:r>
              <a:rPr lang="en-US" sz="3800" dirty="0" err="1">
                <a:solidFill>
                  <a:srgbClr val="EBEBEB"/>
                </a:solidFill>
              </a:rPr>
              <a:t>ile</a:t>
            </a:r>
            <a:r>
              <a:rPr lang="en-US" sz="3800" dirty="0">
                <a:solidFill>
                  <a:srgbClr val="EBEBEB"/>
                </a:solidFill>
              </a:rPr>
              <a:t> </a:t>
            </a:r>
            <a:r>
              <a:rPr lang="en-US" sz="3800" dirty="0" err="1">
                <a:solidFill>
                  <a:srgbClr val="EBEBEB"/>
                </a:solidFill>
              </a:rPr>
              <a:t>gelen</a:t>
            </a:r>
            <a:r>
              <a:rPr lang="en-US" sz="3800" dirty="0">
                <a:solidFill>
                  <a:srgbClr val="EBEBEB"/>
                </a:solidFill>
              </a:rPr>
              <a:t> </a:t>
            </a:r>
            <a:r>
              <a:rPr lang="en-US" sz="3800" dirty="0" err="1">
                <a:solidFill>
                  <a:srgbClr val="EBEBEB"/>
                </a:solidFill>
              </a:rPr>
              <a:t>güneş</a:t>
            </a:r>
            <a:r>
              <a:rPr lang="en-US" sz="3800" dirty="0">
                <a:solidFill>
                  <a:srgbClr val="EBEBEB"/>
                </a:solidFill>
              </a:rPr>
              <a:t> </a:t>
            </a:r>
            <a:r>
              <a:rPr lang="en-US" sz="3800" dirty="0" err="1">
                <a:solidFill>
                  <a:srgbClr val="EBEBEB"/>
                </a:solidFill>
              </a:rPr>
              <a:t>ışını</a:t>
            </a:r>
            <a:r>
              <a:rPr lang="en-US" sz="3800" dirty="0">
                <a:solidFill>
                  <a:srgbClr val="EBEBEB"/>
                </a:solidFill>
              </a:rPr>
              <a:t> (90-30) bize </a:t>
            </a:r>
            <a:r>
              <a:rPr lang="en-US" sz="3800" dirty="0" err="1">
                <a:solidFill>
                  <a:srgbClr val="EBEBEB"/>
                </a:solidFill>
              </a:rPr>
              <a:t>tanjant</a:t>
            </a:r>
            <a:r>
              <a:rPr lang="en-US" sz="3800" dirty="0">
                <a:solidFill>
                  <a:srgbClr val="EBEBEB"/>
                </a:solidFill>
              </a:rPr>
              <a:t> </a:t>
            </a:r>
            <a:r>
              <a:rPr lang="en-US" sz="3800" dirty="0" err="1">
                <a:solidFill>
                  <a:srgbClr val="EBEBEB"/>
                </a:solidFill>
              </a:rPr>
              <a:t>açısını</a:t>
            </a:r>
            <a:r>
              <a:rPr lang="en-US" sz="3800" dirty="0">
                <a:solidFill>
                  <a:srgbClr val="EBEBEB"/>
                </a:solidFill>
              </a:rPr>
              <a:t> </a:t>
            </a:r>
            <a:r>
              <a:rPr lang="en-US" sz="3800" dirty="0" err="1">
                <a:solidFill>
                  <a:srgbClr val="EBEBEB"/>
                </a:solidFill>
              </a:rPr>
              <a:t>verdi</a:t>
            </a:r>
            <a:r>
              <a:rPr lang="en-US" sz="3800" dirty="0">
                <a:solidFill>
                  <a:srgbClr val="EBEBEB"/>
                </a:solidFill>
              </a:rPr>
              <a:t>. </a:t>
            </a:r>
            <a:r>
              <a:rPr lang="en-US" sz="3800" dirty="0" err="1">
                <a:solidFill>
                  <a:srgbClr val="EBEBEB"/>
                </a:solidFill>
              </a:rPr>
              <a:t>Ardından</a:t>
            </a:r>
            <a:r>
              <a:rPr lang="en-US" sz="3800" dirty="0">
                <a:solidFill>
                  <a:srgbClr val="EBEBEB"/>
                </a:solidFill>
              </a:rPr>
              <a:t> </a:t>
            </a:r>
            <a:r>
              <a:rPr lang="en-US" sz="3800" dirty="0" err="1">
                <a:solidFill>
                  <a:srgbClr val="EBEBEB"/>
                </a:solidFill>
              </a:rPr>
              <a:t>kurduğumuz</a:t>
            </a:r>
            <a:r>
              <a:rPr lang="en-US" sz="3800" dirty="0">
                <a:solidFill>
                  <a:srgbClr val="EBEBEB"/>
                </a:solidFill>
              </a:rPr>
              <a:t> </a:t>
            </a:r>
            <a:r>
              <a:rPr lang="en-US" sz="3800" dirty="0" err="1">
                <a:solidFill>
                  <a:srgbClr val="EBEBEB"/>
                </a:solidFill>
              </a:rPr>
              <a:t>denklem</a:t>
            </a:r>
            <a:r>
              <a:rPr lang="en-US" sz="3800" dirty="0">
                <a:solidFill>
                  <a:srgbClr val="EBEBEB"/>
                </a:solidFill>
              </a:rPr>
              <a:t> </a:t>
            </a:r>
            <a:r>
              <a:rPr lang="en-US" sz="3800" dirty="0" err="1">
                <a:solidFill>
                  <a:srgbClr val="EBEBEB"/>
                </a:solidFill>
              </a:rPr>
              <a:t>ile</a:t>
            </a:r>
            <a:r>
              <a:rPr lang="en-US" sz="3800" dirty="0">
                <a:solidFill>
                  <a:srgbClr val="EBEBEB"/>
                </a:solidFill>
              </a:rPr>
              <a:t> y </a:t>
            </a:r>
            <a:r>
              <a:rPr lang="en-US" sz="3800" dirty="0" err="1">
                <a:solidFill>
                  <a:srgbClr val="EBEBEB"/>
                </a:solidFill>
              </a:rPr>
              <a:t>kenarının</a:t>
            </a:r>
            <a:r>
              <a:rPr lang="en-US" sz="3800" dirty="0">
                <a:solidFill>
                  <a:srgbClr val="EBEBEB"/>
                </a:solidFill>
              </a:rPr>
              <a:t> </a:t>
            </a:r>
            <a:r>
              <a:rPr lang="en-US" sz="3800" dirty="0" err="1">
                <a:solidFill>
                  <a:srgbClr val="EBEBEB"/>
                </a:solidFill>
              </a:rPr>
              <a:t>aynanın</a:t>
            </a:r>
            <a:r>
              <a:rPr lang="en-US" sz="3800" dirty="0">
                <a:solidFill>
                  <a:srgbClr val="EBEBEB"/>
                </a:solidFill>
              </a:rPr>
              <a:t> </a:t>
            </a:r>
            <a:r>
              <a:rPr lang="en-US" sz="3800" dirty="0" err="1">
                <a:solidFill>
                  <a:srgbClr val="EBEBEB"/>
                </a:solidFill>
              </a:rPr>
              <a:t>olduğu</a:t>
            </a:r>
            <a:r>
              <a:rPr lang="en-US" sz="3800" dirty="0">
                <a:solidFill>
                  <a:srgbClr val="EBEBEB"/>
                </a:solidFill>
              </a:rPr>
              <a:t> </a:t>
            </a:r>
            <a:r>
              <a:rPr lang="en-US" sz="3800" dirty="0" err="1">
                <a:solidFill>
                  <a:srgbClr val="EBEBEB"/>
                </a:solidFill>
              </a:rPr>
              <a:t>kuleye</a:t>
            </a:r>
            <a:r>
              <a:rPr lang="en-US" sz="3800" dirty="0">
                <a:solidFill>
                  <a:srgbClr val="EBEBEB"/>
                </a:solidFill>
              </a:rPr>
              <a:t> </a:t>
            </a:r>
            <a:r>
              <a:rPr lang="en-US" sz="3800" dirty="0" err="1">
                <a:solidFill>
                  <a:srgbClr val="EBEBEB"/>
                </a:solidFill>
              </a:rPr>
              <a:t>uzaklığını</a:t>
            </a:r>
            <a:r>
              <a:rPr lang="en-US" sz="3800" dirty="0">
                <a:solidFill>
                  <a:srgbClr val="EBEBEB"/>
                </a:solidFill>
              </a:rPr>
              <a:t> </a:t>
            </a:r>
            <a:r>
              <a:rPr lang="en-US" sz="3800" dirty="0" err="1">
                <a:solidFill>
                  <a:srgbClr val="EBEBEB"/>
                </a:solidFill>
              </a:rPr>
              <a:t>ölçtük</a:t>
            </a:r>
            <a:r>
              <a:rPr lang="en-US" sz="3800" dirty="0">
                <a:solidFill>
                  <a:srgbClr val="EBEBEB"/>
                </a:solidFill>
              </a:rPr>
              <a:t>.</a:t>
            </a:r>
            <a:endParaRPr lang="tr-TR" sz="3800"/>
          </a:p>
        </p:txBody>
      </p:sp>
    </p:spTree>
    <p:extLst>
      <p:ext uri="{BB962C8B-B14F-4D97-AF65-F5344CB8AC3E}">
        <p14:creationId xmlns:p14="http://schemas.microsoft.com/office/powerpoint/2010/main" val="2106858641"/>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5" name="Resim 5">
            <a:extLst>
              <a:ext uri="{FF2B5EF4-FFF2-40B4-BE49-F238E27FC236}">
                <a16:creationId xmlns:a16="http://schemas.microsoft.com/office/drawing/2014/main" id="{947A6666-936C-BBC1-6A30-FBA0F191991F}"/>
              </a:ext>
            </a:extLst>
          </p:cNvPr>
          <p:cNvPicPr>
            <a:picLocks noChangeAspect="1"/>
          </p:cNvPicPr>
          <p:nvPr/>
        </p:nvPicPr>
        <p:blipFill rotWithShape="1">
          <a:blip r:embed="rId3"/>
          <a:srcRect l="619" r="4574" b="2"/>
          <a:stretch/>
        </p:blipFill>
        <p:spPr>
          <a:xfrm>
            <a:off x="272721" y="1260894"/>
            <a:ext cx="7184022" cy="5060830"/>
          </a:xfrm>
          <a:prstGeom prst="rect">
            <a:avLst/>
          </a:prstGeom>
          <a:effectLst>
            <a:outerShdw blurRad="50800" dist="38100" dir="5400000" algn="t" rotWithShape="0">
              <a:prstClr val="black">
                <a:alpha val="43000"/>
              </a:prstClr>
            </a:outerShdw>
          </a:effectLst>
        </p:spPr>
      </p:pic>
      <p:sp>
        <p:nvSpPr>
          <p:cNvPr id="3" name="İçerik Yer Tutucusu 2">
            <a:extLst>
              <a:ext uri="{FF2B5EF4-FFF2-40B4-BE49-F238E27FC236}">
                <a16:creationId xmlns:a16="http://schemas.microsoft.com/office/drawing/2014/main" id="{E2C7BB99-C788-B377-D823-F44727341ABD}"/>
              </a:ext>
            </a:extLst>
          </p:cNvPr>
          <p:cNvSpPr>
            <a:spLocks noGrp="1"/>
          </p:cNvSpPr>
          <p:nvPr>
            <p:ph idx="1"/>
          </p:nvPr>
        </p:nvSpPr>
        <p:spPr>
          <a:xfrm>
            <a:off x="7818067" y="1260838"/>
            <a:ext cx="3754987" cy="2947415"/>
          </a:xfrm>
        </p:spPr>
        <p:txBody>
          <a:bodyPr vert="horz" lIns="91440" tIns="45720" rIns="91440" bIns="45720" rtlCol="0" anchor="t">
            <a:noAutofit/>
          </a:bodyPr>
          <a:lstStyle/>
          <a:p>
            <a:pPr marL="0" indent="0">
              <a:buNone/>
            </a:pPr>
            <a:r>
              <a:rPr lang="tr-TR" sz="2800" dirty="0"/>
              <a:t>Sabah saat 8.30 gibi güneş ışınlarının bu açı ile geldiğini düşünelim.</a:t>
            </a:r>
          </a:p>
          <a:p>
            <a:pPr marL="0" indent="0">
              <a:buNone/>
            </a:pPr>
            <a:endParaRPr lang="tr-TR" sz="2800" dirty="0"/>
          </a:p>
          <a:p>
            <a:pPr marL="0" indent="0">
              <a:buNone/>
            </a:pPr>
            <a:r>
              <a:rPr lang="tr-TR" sz="2800" dirty="0"/>
              <a:t>Bu durumda güneş ışınları direkt güneş panelinin üzerine düşmekte ve güneş enerjisi sağlanmakta.</a:t>
            </a:r>
          </a:p>
        </p:txBody>
      </p:sp>
    </p:spTree>
    <p:extLst>
      <p:ext uri="{BB962C8B-B14F-4D97-AF65-F5344CB8AC3E}">
        <p14:creationId xmlns:p14="http://schemas.microsoft.com/office/powerpoint/2010/main" val="33780252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Geniş ekran</PresentationFormat>
  <Paragraphs>0</Paragraphs>
  <Slides>15</Slides>
  <Notes>0</Notes>
  <HiddenSlides>0</HiddenSlides>
  <MMClips>0</MMClips>
  <ScaleCrop>false</ScaleCrop>
  <HeadingPairs>
    <vt:vector size="4" baseType="variant">
      <vt:variant>
        <vt:lpstr>Tema</vt:lpstr>
      </vt:variant>
      <vt:variant>
        <vt:i4>1</vt:i4>
      </vt:variant>
      <vt:variant>
        <vt:lpstr>Slayt Başlıkları</vt:lpstr>
      </vt:variant>
      <vt:variant>
        <vt:i4>15</vt:i4>
      </vt:variant>
    </vt:vector>
  </HeadingPairs>
  <TitlesOfParts>
    <vt:vector size="16" baseType="lpstr">
      <vt:lpstr>Ion</vt:lpstr>
      <vt:lpstr>Trigonometrinin Gerçek Hayatta Kullanım Alanları</vt:lpstr>
      <vt:lpstr>TRİGONOMETRİ NEDİR ?</vt:lpstr>
      <vt:lpstr>Kullanım alanları</vt:lpstr>
      <vt:lpstr>Trigonometri ile güneş panellerinin %100 verimle kullanılması  </vt:lpstr>
      <vt:lpstr>PowerPoint Sunusu</vt:lpstr>
      <vt:lpstr>Güneşin konumu gün içerisinde sürekli değiştiği için güneş ışınları güneş panelinin üzerine günün belirli saatlerinde düşmektedir.   Biz ise yerleştireceğimiz yüksek bir direk ve üzerindeki bir ayna sayesinde güneş ışınlarını panelin üzerine düşecek şekilde ayarlayacağız.</vt:lpstr>
      <vt:lpstr>PowerPoint Sunusu</vt:lpstr>
      <vt:lpstr>30° ile gelen güneş ışını (90-30) bize tanjant açısını verdi. Ardından kurduğumuz denklem ile y kenarının aynanın olduğu kuleye uzaklığını ölçtük.</vt:lpstr>
      <vt:lpstr>PowerPoint Sunusu</vt:lpstr>
      <vt:lpstr>PowerPoint Sunusu</vt:lpstr>
      <vt:lpstr>PowerPoint Sunusu</vt:lpstr>
      <vt:lpstr>PowerPoint Sunusu</vt:lpstr>
      <vt:lpstr>PowerPoint Sunusu</vt:lpstr>
      <vt:lpstr>PowerPoint Sunusu</vt:lpstr>
      <vt:lpstr>Yazılımda değiştirdiğimiz ayna açısını bir servo veya step motor ile uzaktan kontrol ile değiştirip somut bir proje haline getirebiliriz.  Hatta daha da geliştirilip aynanın kendisini güneş ışınlarının panelin üzerine düşecek şekilde otonom bir şekilde ayarlaması yapılabilir.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
  <cp:lastModifiedBy/>
  <cp:revision>594</cp:revision>
  <dcterms:created xsi:type="dcterms:W3CDTF">2022-04-02T11:54:24Z</dcterms:created>
  <dcterms:modified xsi:type="dcterms:W3CDTF">2022-04-04T13:22:37Z</dcterms:modified>
</cp:coreProperties>
</file>

<file path=docProps/thumbnail.jpeg>
</file>